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7" r:id="rId3"/>
    <p:sldId id="268" r:id="rId4"/>
    <p:sldId id="269" r:id="rId5"/>
    <p:sldId id="289" r:id="rId6"/>
    <p:sldId id="275" r:id="rId7"/>
    <p:sldId id="291" r:id="rId8"/>
    <p:sldId id="292" r:id="rId9"/>
    <p:sldId id="277" r:id="rId10"/>
    <p:sldId id="276" r:id="rId11"/>
    <p:sldId id="278" r:id="rId12"/>
    <p:sldId id="279" r:id="rId13"/>
    <p:sldId id="281" r:id="rId14"/>
    <p:sldId id="298" r:id="rId15"/>
    <p:sldId id="299" r:id="rId16"/>
    <p:sldId id="296" r:id="rId17"/>
    <p:sldId id="297" r:id="rId18"/>
    <p:sldId id="284" r:id="rId19"/>
    <p:sldId id="295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2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7"/>
          <p:cNvSpPr txBox="1"/>
          <p:nvPr/>
        </p:nvSpPr>
        <p:spPr>
          <a:xfrm>
            <a:off x="44450" y="2242820"/>
            <a:ext cx="1136078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/>
            <a:r>
              <a:rPr lang="en-US" sz="4000" dirty="0">
                <a:sym typeface="+mn-ea"/>
              </a:rPr>
              <a:t>                    </a:t>
            </a:r>
            <a:r>
              <a:rPr lang="en-US" sz="4000" dirty="0" err="1">
                <a:sym typeface="+mn-ea"/>
              </a:rPr>
              <a:t>vSLAM</a:t>
            </a:r>
            <a:r>
              <a:rPr lang="zh-CN" altLang="en-US" sz="4000" dirty="0">
                <a:sym typeface="+mn-ea"/>
              </a:rPr>
              <a:t>实践</a:t>
            </a:r>
            <a:r>
              <a:rPr lang="en-US" sz="4000" dirty="0" err="1">
                <a:sym typeface="+mn-ea"/>
              </a:rPr>
              <a:t>课程</a:t>
            </a:r>
            <a:endParaRPr lang="en-US" sz="4000" dirty="0">
              <a:sym typeface="+mn-ea"/>
            </a:endParaRPr>
          </a:p>
          <a:p>
            <a:pPr lvl="0"/>
            <a:r>
              <a:rPr lang="en-US" sz="4000" dirty="0">
                <a:sym typeface="+mn-ea"/>
              </a:rPr>
              <a:t>							--- DSO</a:t>
            </a:r>
            <a:r>
              <a:rPr lang="zh-CN" altLang="en-US" sz="4000" dirty="0">
                <a:sym typeface="+mn-ea"/>
              </a:rPr>
              <a:t>算法介绍</a:t>
            </a:r>
            <a:endParaRPr lang="en-US" sz="4000" dirty="0"/>
          </a:p>
          <a:p>
            <a:pPr lvl="0"/>
            <a:endParaRPr lang="en-US" sz="4000" dirty="0"/>
          </a:p>
        </p:txBody>
      </p:sp>
      <p:pic>
        <p:nvPicPr>
          <p:cNvPr id="17" name="Picture 16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  <p:sp>
        <p:nvSpPr>
          <p:cNvPr id="2" name="Minus 1"/>
          <p:cNvSpPr/>
          <p:nvPr/>
        </p:nvSpPr>
        <p:spPr>
          <a:xfrm>
            <a:off x="-499110" y="350075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7747635" y="4624070"/>
            <a:ext cx="35077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/>
            <a:r>
              <a:rPr lang="en-US" sz="3200">
                <a:sym typeface="+mn-ea"/>
              </a:rPr>
              <a:t>主讲教师：</a:t>
            </a:r>
            <a:r>
              <a:rPr lang="zh-CN" altLang="en-US" sz="3200">
                <a:sym typeface="+mn-ea"/>
              </a:rPr>
              <a:t>安传旭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02 DSO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是什么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84935" y="2758440"/>
            <a:ext cx="352552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/>
              <a:t>	</a:t>
            </a:r>
            <a:r>
              <a:rPr lang="zh-CN" altLang="en-US"/>
              <a:t>DSO（</a:t>
            </a:r>
            <a:r>
              <a:rPr lang="zh-CN" altLang="en-US">
                <a:solidFill>
                  <a:srgbClr val="FF0000"/>
                </a:solidFill>
              </a:rPr>
              <a:t>Direct</a:t>
            </a:r>
            <a:r>
              <a:rPr lang="zh-CN" altLang="en-US"/>
              <a:t> </a:t>
            </a:r>
            <a:r>
              <a:rPr lang="zh-CN" altLang="en-US">
                <a:solidFill>
                  <a:srgbClr val="FF0000"/>
                </a:solidFill>
              </a:rPr>
              <a:t>Sparse</a:t>
            </a:r>
            <a:r>
              <a:rPr lang="zh-CN" altLang="en-US"/>
              <a:t> Odometry）</a:t>
            </a:r>
            <a:r>
              <a:rPr lang="x-none" altLang="zh-CN"/>
              <a:t>.2016</a:t>
            </a:r>
            <a:endParaRPr lang="zh-CN" altLang="en-US"/>
          </a:p>
        </p:txBody>
      </p:sp>
      <p:pic>
        <p:nvPicPr>
          <p:cNvPr id="6" name="图片 5" descr="jaco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535" y="1617980"/>
            <a:ext cx="2898140" cy="36226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462395" y="5426075"/>
            <a:ext cx="15824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ym typeface="+mn-ea"/>
              </a:rPr>
              <a:t>Jakob Engel 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02 DSO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是什么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93365" y="2535555"/>
            <a:ext cx="61029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	</a:t>
            </a:r>
            <a:r>
              <a:rPr lang="zh-CN" altLang="en-US" dirty="0"/>
              <a:t>DSO是一个</a:t>
            </a:r>
            <a:r>
              <a:rPr lang="zh-CN" altLang="en-US" dirty="0">
                <a:solidFill>
                  <a:srgbClr val="FF0000"/>
                </a:solidFill>
              </a:rPr>
              <a:t>直接法</a:t>
            </a:r>
            <a:r>
              <a:rPr lang="zh-CN" altLang="en-US" dirty="0"/>
              <a:t>计算视觉里程计</a:t>
            </a:r>
            <a:r>
              <a:rPr lang="x-none" altLang="zh-CN" dirty="0"/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534478" y="2745105"/>
            <a:ext cx="895223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03 </a:t>
            </a:r>
            <a:r>
              <a:rPr lang="zh-CN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直接法和特征点法</a:t>
            </a:r>
          </a:p>
        </p:txBody>
      </p:sp>
      <p:sp>
        <p:nvSpPr>
          <p:cNvPr id="3" name="Minus 2"/>
          <p:cNvSpPr/>
          <p:nvPr/>
        </p:nvSpPr>
        <p:spPr>
          <a:xfrm>
            <a:off x="-499110" y="350075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03 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特征点法和直接法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pic>
        <p:nvPicPr>
          <p:cNvPr id="7" name="图片 6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3220" y="2238375"/>
            <a:ext cx="5574665" cy="22021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541519" y="4730115"/>
            <a:ext cx="22980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x-none" altLang="zh-CN" dirty="0"/>
              <a:t>特征匹配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03 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特征点法和直接法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18870" y="1586865"/>
            <a:ext cx="22980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x-none" altLang="zh-CN" dirty="0"/>
              <a:t>特征</a:t>
            </a:r>
            <a:r>
              <a:rPr lang="zh-CN" altLang="en-US" dirty="0"/>
              <a:t>点法缺陷：</a:t>
            </a:r>
            <a:endParaRPr lang="x-none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BB4576D-7BCF-40DB-B650-24500ACD2E8B}"/>
              </a:ext>
            </a:extLst>
          </p:cNvPr>
          <p:cNvSpPr txBox="1"/>
          <p:nvPr/>
        </p:nvSpPr>
        <p:spPr>
          <a:xfrm>
            <a:off x="3990975" y="2807295"/>
            <a:ext cx="468750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：关键点的提取和描述子的计算相当耗时；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：特征点法对图像信息利用率很低；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：弱纹理环境特征点法效果差。</a:t>
            </a:r>
          </a:p>
        </p:txBody>
      </p:sp>
    </p:spTree>
    <p:extLst>
      <p:ext uri="{BB962C8B-B14F-4D97-AF65-F5344CB8AC3E}">
        <p14:creationId xmlns:p14="http://schemas.microsoft.com/office/powerpoint/2010/main" val="813705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03 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特征点法和直接法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18870" y="1586865"/>
            <a:ext cx="22980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dirty="0"/>
              <a:t>改进措施：</a:t>
            </a:r>
            <a:endParaRPr lang="x-none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BB4576D-7BCF-40DB-B650-24500ACD2E8B}"/>
              </a:ext>
            </a:extLst>
          </p:cNvPr>
          <p:cNvSpPr txBox="1"/>
          <p:nvPr/>
        </p:nvSpPr>
        <p:spPr>
          <a:xfrm>
            <a:off x="2590801" y="2685812"/>
            <a:ext cx="7467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：只计算关键点，不计算描述子。同时，使用</a:t>
            </a:r>
            <a:r>
              <a:rPr lang="zh-CN" altLang="en-US" b="1" dirty="0"/>
              <a:t>光流法</a:t>
            </a:r>
            <a:r>
              <a:rPr lang="zh-CN" altLang="en-US" dirty="0"/>
              <a:t>（</a:t>
            </a:r>
            <a:r>
              <a:rPr lang="en-US" altLang="zh-CN" dirty="0"/>
              <a:t>Optical Flow</a:t>
            </a:r>
            <a:r>
              <a:rPr lang="zh-CN" altLang="en-US" dirty="0"/>
              <a:t>）来跟踪特征点的运动。这样可以回避计算和匹配描述子带来的时间，但光流本身的计算需要一定时间；</a:t>
            </a:r>
            <a:endParaRPr lang="en-US" altLang="zh-CN" dirty="0"/>
          </a:p>
          <a:p>
            <a:endParaRPr lang="zh-CN" altLang="en-US" dirty="0"/>
          </a:p>
          <a:p>
            <a:r>
              <a:rPr lang="en-US" altLang="zh-CN" dirty="0"/>
              <a:t>2</a:t>
            </a:r>
            <a:r>
              <a:rPr lang="zh-CN" altLang="en-US" dirty="0"/>
              <a:t>：只计算关键点，不计算描述子。同时，使用</a:t>
            </a:r>
            <a:r>
              <a:rPr lang="zh-CN" altLang="en-US" b="1" dirty="0"/>
              <a:t>直接法</a:t>
            </a:r>
            <a:r>
              <a:rPr lang="zh-CN" altLang="en-US" dirty="0"/>
              <a:t>来计算特征点在下一时刻图像的位置。这同样可以跳过描述子的计算过程，而且直接法的计算更加简单。</a:t>
            </a:r>
            <a:endParaRPr lang="en-US" altLang="zh-CN" dirty="0"/>
          </a:p>
          <a:p>
            <a:endParaRPr lang="zh-CN" altLang="en-US" dirty="0"/>
          </a:p>
          <a:p>
            <a:r>
              <a:rPr lang="en-US" altLang="zh-CN" dirty="0"/>
              <a:t>3</a:t>
            </a:r>
            <a:r>
              <a:rPr lang="zh-CN" altLang="en-US" dirty="0"/>
              <a:t>：既不计算关键点、也不计算描述子</a:t>
            </a:r>
            <a:r>
              <a:rPr lang="en-US" altLang="zh-CN" dirty="0"/>
              <a:t>——</a:t>
            </a:r>
            <a:r>
              <a:rPr lang="zh-CN" altLang="en-US" dirty="0"/>
              <a:t>根据像素来</a:t>
            </a:r>
            <a:r>
              <a:rPr lang="zh-CN" altLang="en-US" b="1" dirty="0"/>
              <a:t>直接</a:t>
            </a:r>
            <a:r>
              <a:rPr lang="zh-CN" altLang="en-US" dirty="0"/>
              <a:t>计算相机运动。</a:t>
            </a:r>
          </a:p>
        </p:txBody>
      </p:sp>
    </p:spTree>
    <p:extLst>
      <p:ext uri="{BB962C8B-B14F-4D97-AF65-F5344CB8AC3E}">
        <p14:creationId xmlns:p14="http://schemas.microsoft.com/office/powerpoint/2010/main" val="2685921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03 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特征点法和直接法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4965" y="1141730"/>
            <a:ext cx="84747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/>
              <a:t>最小化重投影误差</a:t>
            </a:r>
            <a:r>
              <a:rPr lang="x-none" altLang="zh-CN" dirty="0"/>
              <a:t>: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494" y="2955052"/>
            <a:ext cx="4445266" cy="247415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54965" y="2047142"/>
            <a:ext cx="10323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Bundle Adjustment</a:t>
            </a:r>
            <a:r>
              <a:rPr lang="zh-CN" altLang="en-US" dirty="0"/>
              <a:t>：中文译为光束法平差，</a:t>
            </a:r>
            <a:r>
              <a:rPr lang="en-US" altLang="zh-CN" dirty="0"/>
              <a:t>BA</a:t>
            </a:r>
            <a:r>
              <a:rPr lang="zh-CN" altLang="en-US" dirty="0"/>
              <a:t>的本质是一个优化模型，其目的是最小化重投影误差。</a:t>
            </a:r>
          </a:p>
        </p:txBody>
      </p:sp>
      <p:sp>
        <p:nvSpPr>
          <p:cNvPr id="9" name="矩形 8"/>
          <p:cNvSpPr/>
          <p:nvPr/>
        </p:nvSpPr>
        <p:spPr>
          <a:xfrm>
            <a:off x="355599" y="3092221"/>
            <a:ext cx="2954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图像之间的几何误差误差：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03 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特征点法和直接法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4965" y="1141730"/>
            <a:ext cx="847471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sym typeface="+mn-ea"/>
              </a:rPr>
              <a:t>最小化光度/灰度误差</a:t>
            </a:r>
            <a:r>
              <a:rPr lang="x-none" altLang="zh-CN" dirty="0">
                <a:sym typeface="+mn-ea"/>
              </a:rPr>
              <a:t>: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8D281C-F817-44B3-9DD6-F64D759282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75" y="2381145"/>
            <a:ext cx="7405687" cy="3713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76AE8A5-A590-479E-910A-B93A2AA7A8A2}"/>
              </a:ext>
            </a:extLst>
          </p:cNvPr>
          <p:cNvSpPr/>
          <p:nvPr/>
        </p:nvSpPr>
        <p:spPr>
          <a:xfrm>
            <a:off x="354964" y="1786890"/>
            <a:ext cx="107397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灰度不变假设：同一个空间点的像素灰度，在各个图像中是固定不变的。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03 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特征点法和直接法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154115" y="2250831"/>
            <a:ext cx="1538654" cy="9671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数据关联</a:t>
            </a:r>
            <a:r>
              <a:rPr lang="en-US" altLang="zh-CN" dirty="0"/>
              <a:t>+</a:t>
            </a:r>
            <a:r>
              <a:rPr lang="zh-CN" altLang="en-US" dirty="0"/>
              <a:t>位姿估计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8528537" y="2250831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数据关联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8530979" y="3534508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位姿估计</a:t>
            </a:r>
          </a:p>
        </p:txBody>
      </p:sp>
      <p:sp>
        <p:nvSpPr>
          <p:cNvPr id="17" name="右大括号 16"/>
          <p:cNvSpPr/>
          <p:nvPr/>
        </p:nvSpPr>
        <p:spPr>
          <a:xfrm>
            <a:off x="9442937" y="2734408"/>
            <a:ext cx="720971" cy="123092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/>
          <p:cNvCxnSpPr>
            <a:stCxn id="6" idx="2"/>
          </p:cNvCxnSpPr>
          <p:nvPr/>
        </p:nvCxnSpPr>
        <p:spPr>
          <a:xfrm>
            <a:off x="2923442" y="3217985"/>
            <a:ext cx="0" cy="940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2493743" y="4185139"/>
            <a:ext cx="1005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直接法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0212263" y="2848680"/>
            <a:ext cx="461665" cy="141556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/>
              <a:t>特征点法</a:t>
            </a:r>
          </a:p>
        </p:txBody>
      </p:sp>
      <p:sp>
        <p:nvSpPr>
          <p:cNvPr id="23" name="下箭头 22"/>
          <p:cNvSpPr/>
          <p:nvPr/>
        </p:nvSpPr>
        <p:spPr>
          <a:xfrm>
            <a:off x="8985738" y="3191608"/>
            <a:ext cx="45719" cy="3429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03 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特征点法和直接法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083971" y="2869614"/>
            <a:ext cx="802718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	</a:t>
            </a:r>
            <a:r>
              <a:rPr lang="zh-CN" altLang="en-US" dirty="0"/>
              <a:t>DSO是使用纯直接法计算视觉里程计系统。没有使用任何特征匹配的方式，从方法上来说，DSO是独一无二，且效果优异。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2301021" y="2682240"/>
            <a:ext cx="119888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en-US" sz="4000" dirty="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目录</a:t>
            </a:r>
            <a:endParaRPr lang="en-US" altLang="en-US" sz="4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 Box 12"/>
          <p:cNvSpPr txBox="1"/>
          <p:nvPr userDrawn="1"/>
        </p:nvSpPr>
        <p:spPr>
          <a:xfrm>
            <a:off x="5391150" y="1739900"/>
            <a:ext cx="29562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3600" dirty="0"/>
              <a:t>01 </a:t>
            </a:r>
            <a:r>
              <a:rPr lang="en-US" altLang="en-US" sz="3600" dirty="0" err="1"/>
              <a:t>vSLAM</a:t>
            </a:r>
            <a:r>
              <a:rPr lang="zh-CN" altLang="en-US" sz="3600" dirty="0"/>
              <a:t>简介</a:t>
            </a:r>
          </a:p>
        </p:txBody>
      </p:sp>
      <p:sp>
        <p:nvSpPr>
          <p:cNvPr id="14" name="Text Box 13"/>
          <p:cNvSpPr txBox="1"/>
          <p:nvPr userDrawn="1"/>
        </p:nvSpPr>
        <p:spPr>
          <a:xfrm>
            <a:off x="5391150" y="2682240"/>
            <a:ext cx="328358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3600"/>
              <a:t>02 DSO</a:t>
            </a:r>
            <a:r>
              <a:rPr lang="zh-CN" altLang="en-US" sz="3600"/>
              <a:t>是什么</a:t>
            </a:r>
          </a:p>
        </p:txBody>
      </p:sp>
      <p:sp>
        <p:nvSpPr>
          <p:cNvPr id="15" name="Text Box 14"/>
          <p:cNvSpPr txBox="1"/>
          <p:nvPr userDrawn="1"/>
        </p:nvSpPr>
        <p:spPr>
          <a:xfrm>
            <a:off x="5391150" y="3582670"/>
            <a:ext cx="456755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3600"/>
              <a:t>03 </a:t>
            </a:r>
            <a:r>
              <a:rPr lang="zh-CN" altLang="en-US" sz="3600"/>
              <a:t>特征点法和直接法</a:t>
            </a:r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708843" y="2829560"/>
            <a:ext cx="27736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谢   谢</a:t>
            </a:r>
          </a:p>
        </p:txBody>
      </p:sp>
      <p:sp>
        <p:nvSpPr>
          <p:cNvPr id="5" name="Minus 4"/>
          <p:cNvSpPr/>
          <p:nvPr/>
        </p:nvSpPr>
        <p:spPr>
          <a:xfrm>
            <a:off x="-425450" y="379539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146668" y="2745105"/>
            <a:ext cx="5727850" cy="1200329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en-US" sz="7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</a:t>
            </a:r>
            <a:r>
              <a:rPr lang="en-US" altLang="en-US" sz="7200" dirty="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vSLAM</a:t>
            </a:r>
            <a:r>
              <a:rPr lang="zh-CN" altLang="en-US" sz="72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简介</a:t>
            </a:r>
            <a:endParaRPr lang="zh-CN" altLang="en-US" sz="7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Minus 2"/>
          <p:cNvSpPr/>
          <p:nvPr/>
        </p:nvSpPr>
        <p:spPr>
          <a:xfrm>
            <a:off x="-499110" y="350075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vSLAM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现状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354705" y="1784350"/>
            <a:ext cx="493141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	</a:t>
            </a:r>
            <a:r>
              <a:rPr lang="zh-CN" altLang="en-US" dirty="0"/>
              <a:t>SLAM，即时</a:t>
            </a:r>
            <a:r>
              <a:rPr lang="zh-CN" altLang="en-US" dirty="0">
                <a:solidFill>
                  <a:srgbClr val="FF0000"/>
                </a:solidFill>
              </a:rPr>
              <a:t>定位</a:t>
            </a:r>
            <a:r>
              <a:rPr lang="zh-CN" altLang="en-US" dirty="0"/>
              <a:t>与</a:t>
            </a:r>
            <a:r>
              <a:rPr lang="zh-CN" altLang="en-US" dirty="0">
                <a:solidFill>
                  <a:srgbClr val="FF0000"/>
                </a:solidFill>
              </a:rPr>
              <a:t>建图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	</a:t>
            </a:r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vSLAM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现状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354705" y="1784350"/>
            <a:ext cx="493141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	</a:t>
            </a:r>
            <a:r>
              <a:rPr lang="zh-CN" altLang="en-US" dirty="0"/>
              <a:t>SLAM，即时</a:t>
            </a:r>
            <a:r>
              <a:rPr lang="zh-CN" altLang="en-US" dirty="0">
                <a:solidFill>
                  <a:srgbClr val="FF0000"/>
                </a:solidFill>
              </a:rPr>
              <a:t>定位</a:t>
            </a:r>
            <a:r>
              <a:rPr lang="zh-CN" altLang="en-US" dirty="0"/>
              <a:t>与</a:t>
            </a:r>
            <a:r>
              <a:rPr lang="zh-CN" altLang="en-US" dirty="0">
                <a:solidFill>
                  <a:srgbClr val="FF0000"/>
                </a:solidFill>
              </a:rPr>
              <a:t>建图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	</a:t>
            </a:r>
            <a:endParaRPr lang="zh-CN" altLang="en-US" dirty="0"/>
          </a:p>
        </p:txBody>
      </p:sp>
      <p:pic>
        <p:nvPicPr>
          <p:cNvPr id="6" name="图片 5" descr="xbo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90" y="2438400"/>
            <a:ext cx="5218430" cy="2935605"/>
          </a:xfrm>
          <a:prstGeom prst="rect">
            <a:avLst/>
          </a:prstGeom>
        </p:spPr>
      </p:pic>
      <p:pic>
        <p:nvPicPr>
          <p:cNvPr id="7" name="图片 6" descr="robot_sim_dem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6985" y="2429510"/>
            <a:ext cx="5234305" cy="29444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vSLAM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现状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5090" y="2138045"/>
            <a:ext cx="3369945" cy="25812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580640" y="4796790"/>
            <a:ext cx="7340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x-none" altLang="zh-CN"/>
              <a:t>ORB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rcRect l="47774" t="3442" b="3309"/>
          <a:stretch>
            <a:fillRect/>
          </a:stretch>
        </p:blipFill>
        <p:spPr>
          <a:xfrm>
            <a:off x="6614795" y="1249680"/>
            <a:ext cx="3454400" cy="346964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131810" y="4796790"/>
            <a:ext cx="68389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x-none" altLang="zh-CN"/>
              <a:t>DSO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vSLAM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现状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580640" y="4796790"/>
            <a:ext cx="7340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x-none" altLang="zh-CN"/>
              <a:t>LSD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131810" y="4796790"/>
            <a:ext cx="65976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x-none" altLang="zh-CN"/>
              <a:t>SVO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05" y="1636639"/>
            <a:ext cx="5235388" cy="262230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2008" y="1636639"/>
            <a:ext cx="5474740" cy="26581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vSLAM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现状</a:t>
            </a:r>
          </a:p>
        </p:txBody>
      </p:sp>
      <p:sp>
        <p:nvSpPr>
          <p:cNvPr id="4" name="Minus 3"/>
          <p:cNvSpPr/>
          <p:nvPr/>
        </p:nvSpPr>
        <p:spPr>
          <a:xfrm>
            <a:off x="-1910080" y="342900"/>
            <a:ext cx="1498790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08480" y="5210028"/>
            <a:ext cx="7340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x-none" altLang="zh-CN" dirty="0"/>
              <a:t>VINS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60" y="1249680"/>
            <a:ext cx="5581650" cy="33813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5312" y="1644487"/>
            <a:ext cx="4790049" cy="259175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818448" y="2745105"/>
            <a:ext cx="638429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02 DSO</a:t>
            </a:r>
            <a:r>
              <a:rPr lang="zh-CN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是什么</a:t>
            </a:r>
          </a:p>
        </p:txBody>
      </p:sp>
      <p:sp>
        <p:nvSpPr>
          <p:cNvPr id="3" name="Minus 2"/>
          <p:cNvSpPr/>
          <p:nvPr/>
        </p:nvSpPr>
        <p:spPr>
          <a:xfrm>
            <a:off x="-499110" y="350075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359</Words>
  <Application>Microsoft Office PowerPoint</Application>
  <PresentationFormat>宽屏</PresentationFormat>
  <Paragraphs>61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pxx</dc:creator>
  <cp:lastModifiedBy>安传旭</cp:lastModifiedBy>
  <cp:revision>27</cp:revision>
  <dcterms:created xsi:type="dcterms:W3CDTF">2019-08-20T07:33:33Z</dcterms:created>
  <dcterms:modified xsi:type="dcterms:W3CDTF">2019-09-16T06:04:05Z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2052-11.1.0.8722</vt:lpwstr>
  </property>
</Properties>
</file>

<file path=docProps/thumbnail.jpeg>
</file>